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2192020" y="923925"/>
            <a:ext cx="11704320" cy="20021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a:r>
              <a:t>Title Text</a:t>
            </a:r>
          </a:p>
        </p:txBody>
      </p:sp>
      <p:sp>
        <p:nvSpPr>
          <p:cNvPr id="3" name="Body Level One…"/>
          <p:cNvSpPr txBox="1"/>
          <p:nvPr>
            <p:ph type="body" idx="1"/>
          </p:nvPr>
        </p:nvSpPr>
        <p:spPr>
          <a:xfrm>
            <a:off x="8166100" y="2926079"/>
            <a:ext cx="5730241" cy="53035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226500" y="7503470"/>
            <a:ext cx="258621" cy="248301"/>
          </a:xfrm>
          <a:prstGeom prst="rect">
            <a:avLst/>
          </a:prstGeom>
          <a:ln w="12700">
            <a:miter lim="400000"/>
          </a:ln>
        </p:spPr>
        <p:txBody>
          <a:bodyPr wrap="none" lIns="45718" tIns="45718" rIns="45718" bIns="45718"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Text 2"/>
          <p:cNvSpPr txBox="1"/>
          <p:nvPr/>
        </p:nvSpPr>
        <p:spPr>
          <a:xfrm>
            <a:off x="3055528" y="1719450"/>
            <a:ext cx="4456100" cy="10256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lnSpc>
                <a:spcPts val="7500"/>
              </a:lnSpc>
              <a:defRPr b="1" sz="6400">
                <a:solidFill>
                  <a:srgbClr val="0066FF">
                    <a:alpha val="84222"/>
                  </a:srgbClr>
                </a:solidFill>
                <a:latin typeface="Arial"/>
                <a:ea typeface="Arial"/>
                <a:cs typeface="Arial"/>
                <a:sym typeface="Arial"/>
              </a:defRPr>
            </a:lvl1pPr>
          </a:lstStyle>
          <a:p>
            <a:pPr/>
            <a:r>
              <a:t>Card App</a:t>
            </a:r>
          </a:p>
        </p:txBody>
      </p:sp>
      <p:grpSp>
        <p:nvGrpSpPr>
          <p:cNvPr id="23" name="Simulator Screenshot - iPhone 15 Pro - 2024-04-19 at 17.17.43.png"/>
          <p:cNvGrpSpPr/>
          <p:nvPr/>
        </p:nvGrpSpPr>
        <p:grpSpPr>
          <a:xfrm>
            <a:off x="9868268" y="543590"/>
            <a:ext cx="3445089" cy="7142420"/>
            <a:chOff x="0" y="0"/>
            <a:chExt cx="3445088" cy="7142419"/>
          </a:xfrm>
        </p:grpSpPr>
        <p:pic>
          <p:nvPicPr>
            <p:cNvPr id="22" name="Simulator Screenshot - iPhone 15 Pro - 2024-04-19 at 17.17.43.png" descr="Simulator Screenshot - iPhone 15 Pro - 2024-04-19 at 17.17.43.png"/>
            <p:cNvPicPr>
              <a:picLocks noChangeAspect="1"/>
            </p:cNvPicPr>
            <p:nvPr/>
          </p:nvPicPr>
          <p:blipFill>
            <a:blip r:embed="rId2">
              <a:extLst/>
            </a:blip>
            <a:stretch>
              <a:fillRect/>
            </a:stretch>
          </p:blipFill>
          <p:spPr>
            <a:xfrm>
              <a:off x="139700" y="139700"/>
              <a:ext cx="3165689" cy="6863020"/>
            </a:xfrm>
            <a:prstGeom prst="rect">
              <a:avLst/>
            </a:prstGeom>
            <a:ln>
              <a:noFill/>
            </a:ln>
            <a:effectLst/>
          </p:spPr>
        </p:pic>
        <p:pic>
          <p:nvPicPr>
            <p:cNvPr id="21" name="Simulator Screenshot - iPhone 15 Pro - 2024-04-19 at 17.17.43.png" descr="Simulator Screenshot - iPhone 15 Pro - 2024-04-19 at 17.17.43.png"/>
            <p:cNvPicPr>
              <a:picLocks noChangeAspect="0"/>
            </p:cNvPicPr>
            <p:nvPr/>
          </p:nvPicPr>
          <p:blipFill>
            <a:blip r:embed="rId3">
              <a:extLst/>
            </a:blip>
            <a:stretch>
              <a:fillRect/>
            </a:stretch>
          </p:blipFill>
          <p:spPr>
            <a:xfrm>
              <a:off x="0" y="0"/>
              <a:ext cx="3445089" cy="7142420"/>
            </a:xfrm>
            <a:prstGeom prst="rect">
              <a:avLst/>
            </a:prstGeom>
            <a:effectLst/>
          </p:spPr>
        </p:pic>
      </p:grpSp>
      <p:sp>
        <p:nvSpPr>
          <p:cNvPr id="24" name="The Card App is a user-friendly iOS application designed to revolutionize banking experiences by providing seamless functionality. With a focus on simplicity and efficiency, you can register easily, create debit cards, manage their balances, and perform "/>
          <p:cNvSpPr txBox="1"/>
          <p:nvPr/>
        </p:nvSpPr>
        <p:spPr>
          <a:xfrm>
            <a:off x="1494179" y="3316735"/>
            <a:ext cx="7578798" cy="18656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400">
                <a:solidFill>
                  <a:srgbClr val="535353"/>
                </a:solidFill>
              </a:defRPr>
            </a:lvl1pPr>
          </a:lstStyle>
          <a:p>
            <a:pPr/>
            <a:r>
              <a:t>The Card App is a user-friendly iOS application designed to revolutionize banking experiences by providing seamless functionality. With a focus on simplicity and efficiency, you can register easily, create debit cards, manage their balances, and perform transactions effortlessly.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 name="Rounded Rectangle 3"/>
          <p:cNvSpPr/>
          <p:nvPr/>
        </p:nvSpPr>
        <p:spPr>
          <a:xfrm>
            <a:off x="402431" y="-367597"/>
            <a:ext cx="13825538" cy="1388537"/>
          </a:xfrm>
          <a:prstGeom prst="roundRect">
            <a:avLst>
              <a:gd name="adj" fmla="val 16667"/>
            </a:avLst>
          </a:prstGeom>
          <a:solidFill>
            <a:srgbClr val="0066FF"/>
          </a:solidFill>
          <a:ln w="12700">
            <a:solidFill>
              <a:srgbClr val="F2F2F2"/>
            </a:solidFill>
            <a:miter/>
          </a:ln>
        </p:spPr>
        <p:txBody>
          <a:bodyPr lIns="45718" tIns="45718" rIns="45718" bIns="45718" anchor="ctr"/>
          <a:lstStyle/>
          <a:p>
            <a:pPr/>
          </a:p>
        </p:txBody>
      </p:sp>
      <p:sp>
        <p:nvSpPr>
          <p:cNvPr id="27" name="Login/Register screens"/>
          <p:cNvSpPr txBox="1"/>
          <p:nvPr/>
        </p:nvSpPr>
        <p:spPr>
          <a:xfrm>
            <a:off x="6024235" y="278709"/>
            <a:ext cx="2581927" cy="4743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600">
                <a:solidFill>
                  <a:srgbClr val="FFFFFF"/>
                </a:solidFill>
                <a:latin typeface="Arial"/>
                <a:ea typeface="Arial"/>
                <a:cs typeface="Arial"/>
                <a:sym typeface="Arial"/>
              </a:defRPr>
            </a:lvl1pPr>
          </a:lstStyle>
          <a:p>
            <a:pPr/>
            <a:r>
              <a:t>Register screen</a:t>
            </a:r>
          </a:p>
        </p:txBody>
      </p:sp>
      <p:grpSp>
        <p:nvGrpSpPr>
          <p:cNvPr id="30" name="Simulator Screenshot - iPhone 15 Pro - 2024-04-19 at 17.26.40.png"/>
          <p:cNvGrpSpPr/>
          <p:nvPr/>
        </p:nvGrpSpPr>
        <p:grpSpPr>
          <a:xfrm>
            <a:off x="10251265" y="1373136"/>
            <a:ext cx="3169647" cy="6545276"/>
            <a:chOff x="0" y="0"/>
            <a:chExt cx="3169645" cy="6545274"/>
          </a:xfrm>
        </p:grpSpPr>
        <p:pic>
          <p:nvPicPr>
            <p:cNvPr id="29" name="Simulator Screenshot - iPhone 15 Pro - 2024-04-19 at 17.26.40.png" descr="Simulator Screenshot - iPhone 15 Pro - 2024-04-19 at 17.26.40.png"/>
            <p:cNvPicPr>
              <a:picLocks noChangeAspect="1"/>
            </p:cNvPicPr>
            <p:nvPr/>
          </p:nvPicPr>
          <p:blipFill>
            <a:blip r:embed="rId2">
              <a:extLst/>
            </a:blip>
            <a:stretch>
              <a:fillRect/>
            </a:stretch>
          </p:blipFill>
          <p:spPr>
            <a:xfrm>
              <a:off x="139700" y="139700"/>
              <a:ext cx="2890246" cy="6265876"/>
            </a:xfrm>
            <a:prstGeom prst="rect">
              <a:avLst/>
            </a:prstGeom>
            <a:ln>
              <a:noFill/>
            </a:ln>
            <a:effectLst/>
          </p:spPr>
        </p:pic>
        <p:pic>
          <p:nvPicPr>
            <p:cNvPr id="28" name="Simulator Screenshot - iPhone 15 Pro - 2024-04-19 at 17.26.40.png" descr="Simulator Screenshot - iPhone 15 Pro - 2024-04-19 at 17.26.40.png"/>
            <p:cNvPicPr>
              <a:picLocks noChangeAspect="0"/>
            </p:cNvPicPr>
            <p:nvPr/>
          </p:nvPicPr>
          <p:blipFill>
            <a:blip r:embed="rId3">
              <a:extLst/>
            </a:blip>
            <a:stretch>
              <a:fillRect/>
            </a:stretch>
          </p:blipFill>
          <p:spPr>
            <a:xfrm>
              <a:off x="0" y="0"/>
              <a:ext cx="3169646" cy="6545276"/>
            </a:xfrm>
            <a:prstGeom prst="rect">
              <a:avLst/>
            </a:prstGeom>
            <a:effectLst/>
          </p:spPr>
        </p:pic>
      </p:grpSp>
      <p:sp>
        <p:nvSpPr>
          <p:cNvPr id="31" name="Users can sign up by entering their name, phone number, and date of birth. Streamlined registration process ensures a hassle-free onboarding experience. There is no validation on name or dateofbirth"/>
          <p:cNvSpPr txBox="1"/>
          <p:nvPr/>
        </p:nvSpPr>
        <p:spPr>
          <a:xfrm>
            <a:off x="1156243" y="3554039"/>
            <a:ext cx="7807523" cy="14973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400">
                <a:solidFill>
                  <a:srgbClr val="535353"/>
                </a:solidFill>
              </a:defRPr>
            </a:lvl1pPr>
          </a:lstStyle>
          <a:p>
            <a:pPr/>
            <a:r>
              <a:t>Users can sign up by entering their name, phone number, and date of birth. Streamlined registration process ensures a hassle-free onboarding experience. There is no validation on name or dateofbirth</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 name="Rounded Rectangle 3"/>
          <p:cNvSpPr/>
          <p:nvPr/>
        </p:nvSpPr>
        <p:spPr>
          <a:xfrm>
            <a:off x="403225" y="-287867"/>
            <a:ext cx="13825538" cy="1388536"/>
          </a:xfrm>
          <a:prstGeom prst="roundRect">
            <a:avLst>
              <a:gd name="adj" fmla="val 16667"/>
            </a:avLst>
          </a:prstGeom>
          <a:solidFill>
            <a:srgbClr val="0066FF"/>
          </a:solidFill>
          <a:ln w="12700">
            <a:solidFill>
              <a:srgbClr val="F2F2F2"/>
            </a:solidFill>
            <a:miter/>
          </a:ln>
        </p:spPr>
        <p:txBody>
          <a:bodyPr lIns="45718" tIns="45718" rIns="45718" bIns="45718" anchor="ctr"/>
          <a:lstStyle/>
          <a:p>
            <a:pPr/>
          </a:p>
        </p:txBody>
      </p:sp>
      <p:sp>
        <p:nvSpPr>
          <p:cNvPr id="34" name="Login/Register screens"/>
          <p:cNvSpPr txBox="1"/>
          <p:nvPr/>
        </p:nvSpPr>
        <p:spPr>
          <a:xfrm>
            <a:off x="6207876" y="278709"/>
            <a:ext cx="2214644" cy="4743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600">
                <a:solidFill>
                  <a:srgbClr val="FFFFFF"/>
                </a:solidFill>
                <a:latin typeface="Arial"/>
                <a:ea typeface="Arial"/>
                <a:cs typeface="Arial"/>
                <a:sym typeface="Arial"/>
              </a:defRPr>
            </a:lvl1pPr>
          </a:lstStyle>
          <a:p>
            <a:pPr/>
            <a:r>
              <a:t>Home Screen</a:t>
            </a:r>
          </a:p>
        </p:txBody>
      </p:sp>
      <p:grpSp>
        <p:nvGrpSpPr>
          <p:cNvPr id="37" name="Simulator Screenshot - iPhone 15 Pro - 2024-04-19 at 17.31.09.png"/>
          <p:cNvGrpSpPr/>
          <p:nvPr/>
        </p:nvGrpSpPr>
        <p:grpSpPr>
          <a:xfrm>
            <a:off x="853256" y="1365326"/>
            <a:ext cx="2986765" cy="6148801"/>
            <a:chOff x="0" y="0"/>
            <a:chExt cx="2986764" cy="6148799"/>
          </a:xfrm>
        </p:grpSpPr>
        <p:pic>
          <p:nvPicPr>
            <p:cNvPr id="36" name="Simulator Screenshot - iPhone 15 Pro - 2024-04-19 at 17.31.09.png" descr="Simulator Screenshot - iPhone 15 Pro - 2024-04-19 at 17.31.09.png"/>
            <p:cNvPicPr>
              <a:picLocks noChangeAspect="1"/>
            </p:cNvPicPr>
            <p:nvPr/>
          </p:nvPicPr>
          <p:blipFill>
            <a:blip r:embed="rId2">
              <a:extLst/>
            </a:blip>
            <a:stretch>
              <a:fillRect/>
            </a:stretch>
          </p:blipFill>
          <p:spPr>
            <a:xfrm>
              <a:off x="139700" y="139700"/>
              <a:ext cx="2707365" cy="5869400"/>
            </a:xfrm>
            <a:prstGeom prst="rect">
              <a:avLst/>
            </a:prstGeom>
            <a:ln>
              <a:noFill/>
            </a:ln>
            <a:effectLst/>
          </p:spPr>
        </p:pic>
        <p:pic>
          <p:nvPicPr>
            <p:cNvPr id="35" name="Simulator Screenshot - iPhone 15 Pro - 2024-04-19 at 17.31.09.png" descr="Simulator Screenshot - iPhone 15 Pro - 2024-04-19 at 17.31.09.png"/>
            <p:cNvPicPr>
              <a:picLocks noChangeAspect="0"/>
            </p:cNvPicPr>
            <p:nvPr/>
          </p:nvPicPr>
          <p:blipFill>
            <a:blip r:embed="rId3">
              <a:extLst/>
            </a:blip>
            <a:stretch>
              <a:fillRect/>
            </a:stretch>
          </p:blipFill>
          <p:spPr>
            <a:xfrm>
              <a:off x="0" y="0"/>
              <a:ext cx="2986765" cy="6148800"/>
            </a:xfrm>
            <a:prstGeom prst="rect">
              <a:avLst/>
            </a:prstGeom>
            <a:effectLst/>
          </p:spPr>
        </p:pic>
      </p:grpSp>
      <p:grpSp>
        <p:nvGrpSpPr>
          <p:cNvPr id="40" name="Simulator Screenshot - iPhone 15 Pro - 2024-04-19 at 17.36.01.png"/>
          <p:cNvGrpSpPr/>
          <p:nvPr/>
        </p:nvGrpSpPr>
        <p:grpSpPr>
          <a:xfrm>
            <a:off x="4148219" y="1391990"/>
            <a:ext cx="2962166" cy="6095473"/>
            <a:chOff x="0" y="0"/>
            <a:chExt cx="2962165" cy="6095471"/>
          </a:xfrm>
        </p:grpSpPr>
        <p:pic>
          <p:nvPicPr>
            <p:cNvPr id="39" name="Simulator Screenshot - iPhone 15 Pro - 2024-04-19 at 17.36.01.png" descr="Simulator Screenshot - iPhone 15 Pro - 2024-04-19 at 17.36.01.png"/>
            <p:cNvPicPr>
              <a:picLocks noChangeAspect="1"/>
            </p:cNvPicPr>
            <p:nvPr/>
          </p:nvPicPr>
          <p:blipFill>
            <a:blip r:embed="rId4">
              <a:extLst/>
            </a:blip>
            <a:stretch>
              <a:fillRect/>
            </a:stretch>
          </p:blipFill>
          <p:spPr>
            <a:xfrm>
              <a:off x="139700" y="139700"/>
              <a:ext cx="2682766" cy="5816072"/>
            </a:xfrm>
            <a:prstGeom prst="rect">
              <a:avLst/>
            </a:prstGeom>
            <a:ln>
              <a:noFill/>
            </a:ln>
            <a:effectLst/>
          </p:spPr>
        </p:pic>
        <p:pic>
          <p:nvPicPr>
            <p:cNvPr id="38" name="Simulator Screenshot - iPhone 15 Pro - 2024-04-19 at 17.36.01.png" descr="Simulator Screenshot - iPhone 15 Pro - 2024-04-19 at 17.36.01.png"/>
            <p:cNvPicPr>
              <a:picLocks noChangeAspect="0"/>
            </p:cNvPicPr>
            <p:nvPr/>
          </p:nvPicPr>
          <p:blipFill>
            <a:blip r:embed="rId5">
              <a:extLst/>
            </a:blip>
            <a:stretch>
              <a:fillRect/>
            </a:stretch>
          </p:blipFill>
          <p:spPr>
            <a:xfrm>
              <a:off x="0" y="0"/>
              <a:ext cx="2962166" cy="6095472"/>
            </a:xfrm>
            <a:prstGeom prst="rect">
              <a:avLst/>
            </a:prstGeom>
            <a:effectLst/>
          </p:spPr>
        </p:pic>
      </p:grpSp>
      <p:grpSp>
        <p:nvGrpSpPr>
          <p:cNvPr id="43" name="Simulator Screenshot - iPhone 15 Pro - 2024-04-19 at 17.38.32.png"/>
          <p:cNvGrpSpPr/>
          <p:nvPr/>
        </p:nvGrpSpPr>
        <p:grpSpPr>
          <a:xfrm>
            <a:off x="7418582" y="1365326"/>
            <a:ext cx="2986765" cy="6148801"/>
            <a:chOff x="0" y="0"/>
            <a:chExt cx="2986764" cy="6148799"/>
          </a:xfrm>
        </p:grpSpPr>
        <p:pic>
          <p:nvPicPr>
            <p:cNvPr id="42" name="Simulator Screenshot - iPhone 15 Pro - 2024-04-19 at 17.38.32.png" descr="Simulator Screenshot - iPhone 15 Pro - 2024-04-19 at 17.38.32.png"/>
            <p:cNvPicPr>
              <a:picLocks noChangeAspect="1"/>
            </p:cNvPicPr>
            <p:nvPr/>
          </p:nvPicPr>
          <p:blipFill>
            <a:blip r:embed="rId6">
              <a:extLst/>
            </a:blip>
            <a:stretch>
              <a:fillRect/>
            </a:stretch>
          </p:blipFill>
          <p:spPr>
            <a:xfrm>
              <a:off x="139700" y="139700"/>
              <a:ext cx="2707365" cy="5869400"/>
            </a:xfrm>
            <a:prstGeom prst="rect">
              <a:avLst/>
            </a:prstGeom>
            <a:ln>
              <a:noFill/>
            </a:ln>
            <a:effectLst/>
          </p:spPr>
        </p:pic>
        <p:pic>
          <p:nvPicPr>
            <p:cNvPr id="41" name="Simulator Screenshot - iPhone 15 Pro - 2024-04-19 at 17.38.32.png" descr="Simulator Screenshot - iPhone 15 Pro - 2024-04-19 at 17.38.32.png"/>
            <p:cNvPicPr>
              <a:picLocks noChangeAspect="0"/>
            </p:cNvPicPr>
            <p:nvPr/>
          </p:nvPicPr>
          <p:blipFill>
            <a:blip r:embed="rId3">
              <a:extLst/>
            </a:blip>
            <a:stretch>
              <a:fillRect/>
            </a:stretch>
          </p:blipFill>
          <p:spPr>
            <a:xfrm>
              <a:off x="0" y="0"/>
              <a:ext cx="2986765" cy="6148800"/>
            </a:xfrm>
            <a:prstGeom prst="rect">
              <a:avLst/>
            </a:prstGeom>
            <a:effectLst/>
          </p:spPr>
        </p:pic>
      </p:grpSp>
      <p:grpSp>
        <p:nvGrpSpPr>
          <p:cNvPr id="46" name="Simulator Screenshot - iPhone 15 Pro - 2024-04-19 at 17.39.14.png"/>
          <p:cNvGrpSpPr/>
          <p:nvPr/>
        </p:nvGrpSpPr>
        <p:grpSpPr>
          <a:xfrm>
            <a:off x="10713546" y="1391991"/>
            <a:ext cx="2962166" cy="6095471"/>
            <a:chOff x="0" y="0"/>
            <a:chExt cx="2962165" cy="6095470"/>
          </a:xfrm>
        </p:grpSpPr>
        <p:pic>
          <p:nvPicPr>
            <p:cNvPr id="45" name="Simulator Screenshot - iPhone 15 Pro - 2024-04-19 at 17.39.14.png" descr="Simulator Screenshot - iPhone 15 Pro - 2024-04-19 at 17.39.14.png"/>
            <p:cNvPicPr>
              <a:picLocks noChangeAspect="1"/>
            </p:cNvPicPr>
            <p:nvPr/>
          </p:nvPicPr>
          <p:blipFill>
            <a:blip r:embed="rId7">
              <a:extLst/>
            </a:blip>
            <a:stretch>
              <a:fillRect/>
            </a:stretch>
          </p:blipFill>
          <p:spPr>
            <a:xfrm>
              <a:off x="139700" y="139700"/>
              <a:ext cx="2682766" cy="5816071"/>
            </a:xfrm>
            <a:prstGeom prst="rect">
              <a:avLst/>
            </a:prstGeom>
            <a:ln>
              <a:noFill/>
            </a:ln>
            <a:effectLst/>
          </p:spPr>
        </p:pic>
        <p:pic>
          <p:nvPicPr>
            <p:cNvPr id="44" name="Simulator Screenshot - iPhone 15 Pro - 2024-04-19 at 17.39.14.png" descr="Simulator Screenshot - iPhone 15 Pro - 2024-04-19 at 17.39.14.png"/>
            <p:cNvPicPr>
              <a:picLocks noChangeAspect="0"/>
            </p:cNvPicPr>
            <p:nvPr/>
          </p:nvPicPr>
          <p:blipFill>
            <a:blip r:embed="rId5">
              <a:extLst/>
            </a:blip>
            <a:stretch>
              <a:fillRect/>
            </a:stretch>
          </p:blipFill>
          <p:spPr>
            <a:xfrm>
              <a:off x="0" y="0"/>
              <a:ext cx="2962166" cy="609547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Rounded Rectangle 3"/>
          <p:cNvSpPr/>
          <p:nvPr/>
        </p:nvSpPr>
        <p:spPr>
          <a:xfrm>
            <a:off x="403225" y="-287867"/>
            <a:ext cx="13825538" cy="1388536"/>
          </a:xfrm>
          <a:prstGeom prst="roundRect">
            <a:avLst>
              <a:gd name="adj" fmla="val 16667"/>
            </a:avLst>
          </a:prstGeom>
          <a:solidFill>
            <a:srgbClr val="0066FF"/>
          </a:solidFill>
          <a:ln w="12700">
            <a:solidFill>
              <a:srgbClr val="F2F2F2"/>
            </a:solidFill>
            <a:miter/>
          </a:ln>
        </p:spPr>
        <p:txBody>
          <a:bodyPr lIns="45718" tIns="45718" rIns="45718" bIns="45718" anchor="ctr"/>
          <a:lstStyle/>
          <a:p>
            <a:pPr/>
          </a:p>
        </p:txBody>
      </p:sp>
      <p:sp>
        <p:nvSpPr>
          <p:cNvPr id="49" name="Login/Register screens"/>
          <p:cNvSpPr txBox="1"/>
          <p:nvPr/>
        </p:nvSpPr>
        <p:spPr>
          <a:xfrm>
            <a:off x="6015044" y="278709"/>
            <a:ext cx="2600307" cy="4743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600">
                <a:solidFill>
                  <a:srgbClr val="FFFFFF"/>
                </a:solidFill>
                <a:latin typeface="Arial"/>
                <a:ea typeface="Arial"/>
                <a:cs typeface="Arial"/>
                <a:sym typeface="Arial"/>
              </a:defRPr>
            </a:lvl1pPr>
          </a:lstStyle>
          <a:p>
            <a:pPr/>
            <a:r>
              <a:t>Transfer Screen</a:t>
            </a:r>
          </a:p>
        </p:txBody>
      </p:sp>
      <p:grpSp>
        <p:nvGrpSpPr>
          <p:cNvPr id="52" name="Simulator Screenshot - iPhone 15 Pro - 2024-04-19 at 17.40.19.png"/>
          <p:cNvGrpSpPr/>
          <p:nvPr/>
        </p:nvGrpSpPr>
        <p:grpSpPr>
          <a:xfrm>
            <a:off x="823966" y="1480064"/>
            <a:ext cx="3001240" cy="6180182"/>
            <a:chOff x="0" y="0"/>
            <a:chExt cx="3001239" cy="6180181"/>
          </a:xfrm>
        </p:grpSpPr>
        <p:pic>
          <p:nvPicPr>
            <p:cNvPr id="51" name="Simulator Screenshot - iPhone 15 Pro - 2024-04-19 at 17.40.19.png" descr="Simulator Screenshot - iPhone 15 Pro - 2024-04-19 at 17.40.19.png"/>
            <p:cNvPicPr>
              <a:picLocks noChangeAspect="1"/>
            </p:cNvPicPr>
            <p:nvPr/>
          </p:nvPicPr>
          <p:blipFill>
            <a:blip r:embed="rId2">
              <a:extLst/>
            </a:blip>
            <a:stretch>
              <a:fillRect/>
            </a:stretch>
          </p:blipFill>
          <p:spPr>
            <a:xfrm>
              <a:off x="139700" y="139700"/>
              <a:ext cx="2721840" cy="5900782"/>
            </a:xfrm>
            <a:prstGeom prst="rect">
              <a:avLst/>
            </a:prstGeom>
            <a:ln>
              <a:noFill/>
            </a:ln>
            <a:effectLst/>
          </p:spPr>
        </p:pic>
        <p:pic>
          <p:nvPicPr>
            <p:cNvPr id="50" name="Simulator Screenshot - iPhone 15 Pro - 2024-04-19 at 17.40.19.png" descr="Simulator Screenshot - iPhone 15 Pro - 2024-04-19 at 17.40.19.png"/>
            <p:cNvPicPr>
              <a:picLocks noChangeAspect="0"/>
            </p:cNvPicPr>
            <p:nvPr/>
          </p:nvPicPr>
          <p:blipFill>
            <a:blip r:embed="rId3">
              <a:extLst/>
            </a:blip>
            <a:stretch>
              <a:fillRect/>
            </a:stretch>
          </p:blipFill>
          <p:spPr>
            <a:xfrm>
              <a:off x="0" y="0"/>
              <a:ext cx="3001240" cy="6180182"/>
            </a:xfrm>
            <a:prstGeom prst="rect">
              <a:avLst/>
            </a:prstGeom>
            <a:effectLst/>
          </p:spPr>
        </p:pic>
      </p:grpSp>
      <p:grpSp>
        <p:nvGrpSpPr>
          <p:cNvPr id="55" name="Simulator Screenshot - iPhone 15 Pro - 2024-04-19 at 17.40.59.png"/>
          <p:cNvGrpSpPr/>
          <p:nvPr/>
        </p:nvGrpSpPr>
        <p:grpSpPr>
          <a:xfrm>
            <a:off x="4123042" y="1480064"/>
            <a:ext cx="3001240" cy="6180182"/>
            <a:chOff x="0" y="0"/>
            <a:chExt cx="3001239" cy="6180181"/>
          </a:xfrm>
        </p:grpSpPr>
        <p:pic>
          <p:nvPicPr>
            <p:cNvPr id="54" name="Simulator Screenshot - iPhone 15 Pro - 2024-04-19 at 17.40.59.png" descr="Simulator Screenshot - iPhone 15 Pro - 2024-04-19 at 17.40.59.png"/>
            <p:cNvPicPr>
              <a:picLocks noChangeAspect="1"/>
            </p:cNvPicPr>
            <p:nvPr/>
          </p:nvPicPr>
          <p:blipFill>
            <a:blip r:embed="rId4">
              <a:extLst/>
            </a:blip>
            <a:stretch>
              <a:fillRect/>
            </a:stretch>
          </p:blipFill>
          <p:spPr>
            <a:xfrm>
              <a:off x="139700" y="139700"/>
              <a:ext cx="2721840" cy="5900782"/>
            </a:xfrm>
            <a:prstGeom prst="rect">
              <a:avLst/>
            </a:prstGeom>
            <a:ln>
              <a:noFill/>
            </a:ln>
            <a:effectLst/>
          </p:spPr>
        </p:pic>
        <p:pic>
          <p:nvPicPr>
            <p:cNvPr id="53" name="Simulator Screenshot - iPhone 15 Pro - 2024-04-19 at 17.40.59.png" descr="Simulator Screenshot - iPhone 15 Pro - 2024-04-19 at 17.40.59.png"/>
            <p:cNvPicPr>
              <a:picLocks noChangeAspect="0"/>
            </p:cNvPicPr>
            <p:nvPr/>
          </p:nvPicPr>
          <p:blipFill>
            <a:blip r:embed="rId3">
              <a:extLst/>
            </a:blip>
            <a:stretch>
              <a:fillRect/>
            </a:stretch>
          </p:blipFill>
          <p:spPr>
            <a:xfrm>
              <a:off x="0" y="0"/>
              <a:ext cx="3001240" cy="6180182"/>
            </a:xfrm>
            <a:prstGeom prst="rect">
              <a:avLst/>
            </a:prstGeom>
            <a:effectLst/>
          </p:spPr>
        </p:pic>
      </p:grpSp>
      <p:grpSp>
        <p:nvGrpSpPr>
          <p:cNvPr id="58" name="Simulator Screenshot - iPhone 15 Pro - 2024-04-19 at 17.41.36.png"/>
          <p:cNvGrpSpPr/>
          <p:nvPr/>
        </p:nvGrpSpPr>
        <p:grpSpPr>
          <a:xfrm>
            <a:off x="7491881" y="1480064"/>
            <a:ext cx="3001240" cy="6180182"/>
            <a:chOff x="0" y="0"/>
            <a:chExt cx="3001239" cy="6180180"/>
          </a:xfrm>
        </p:grpSpPr>
        <p:pic>
          <p:nvPicPr>
            <p:cNvPr id="57" name="Simulator Screenshot - iPhone 15 Pro - 2024-04-19 at 17.41.36.png" descr="Simulator Screenshot - iPhone 15 Pro - 2024-04-19 at 17.41.36.png"/>
            <p:cNvPicPr>
              <a:picLocks noChangeAspect="1"/>
            </p:cNvPicPr>
            <p:nvPr/>
          </p:nvPicPr>
          <p:blipFill>
            <a:blip r:embed="rId5">
              <a:extLst/>
            </a:blip>
            <a:stretch>
              <a:fillRect/>
            </a:stretch>
          </p:blipFill>
          <p:spPr>
            <a:xfrm>
              <a:off x="139700" y="139700"/>
              <a:ext cx="2721840" cy="5900781"/>
            </a:xfrm>
            <a:prstGeom prst="rect">
              <a:avLst/>
            </a:prstGeom>
            <a:ln>
              <a:noFill/>
            </a:ln>
            <a:effectLst/>
          </p:spPr>
        </p:pic>
        <p:pic>
          <p:nvPicPr>
            <p:cNvPr id="56" name="Simulator Screenshot - iPhone 15 Pro - 2024-04-19 at 17.41.36.png" descr="Simulator Screenshot - iPhone 15 Pro - 2024-04-19 at 17.41.36.png"/>
            <p:cNvPicPr>
              <a:picLocks noChangeAspect="0"/>
            </p:cNvPicPr>
            <p:nvPr/>
          </p:nvPicPr>
          <p:blipFill>
            <a:blip r:embed="rId3">
              <a:extLst/>
            </a:blip>
            <a:stretch>
              <a:fillRect/>
            </a:stretch>
          </p:blipFill>
          <p:spPr>
            <a:xfrm>
              <a:off x="0" y="0"/>
              <a:ext cx="3001240" cy="6180181"/>
            </a:xfrm>
            <a:prstGeom prst="rect">
              <a:avLst/>
            </a:prstGeom>
            <a:effectLst/>
          </p:spPr>
        </p:pic>
      </p:grpSp>
      <p:grpSp>
        <p:nvGrpSpPr>
          <p:cNvPr id="61" name="Simulator Screenshot - iPhone 15 Pro - 2024-04-19 at 17.42.27.png"/>
          <p:cNvGrpSpPr/>
          <p:nvPr/>
        </p:nvGrpSpPr>
        <p:grpSpPr>
          <a:xfrm>
            <a:off x="10860721" y="1480064"/>
            <a:ext cx="3001240" cy="6180182"/>
            <a:chOff x="0" y="0"/>
            <a:chExt cx="3001239" cy="6180181"/>
          </a:xfrm>
        </p:grpSpPr>
        <p:pic>
          <p:nvPicPr>
            <p:cNvPr id="60" name="Simulator Screenshot - iPhone 15 Pro - 2024-04-19 at 17.42.27.png" descr="Simulator Screenshot - iPhone 15 Pro - 2024-04-19 at 17.42.27.png"/>
            <p:cNvPicPr>
              <a:picLocks noChangeAspect="1"/>
            </p:cNvPicPr>
            <p:nvPr/>
          </p:nvPicPr>
          <p:blipFill>
            <a:blip r:embed="rId6">
              <a:extLst/>
            </a:blip>
            <a:stretch>
              <a:fillRect/>
            </a:stretch>
          </p:blipFill>
          <p:spPr>
            <a:xfrm>
              <a:off x="139700" y="139700"/>
              <a:ext cx="2721840" cy="5900782"/>
            </a:xfrm>
            <a:prstGeom prst="rect">
              <a:avLst/>
            </a:prstGeom>
            <a:ln>
              <a:noFill/>
            </a:ln>
            <a:effectLst/>
          </p:spPr>
        </p:pic>
        <p:pic>
          <p:nvPicPr>
            <p:cNvPr id="59" name="Simulator Screenshot - iPhone 15 Pro - 2024-04-19 at 17.42.27.png" descr="Simulator Screenshot - iPhone 15 Pro - 2024-04-19 at 17.42.27.png"/>
            <p:cNvPicPr>
              <a:picLocks noChangeAspect="0"/>
            </p:cNvPicPr>
            <p:nvPr/>
          </p:nvPicPr>
          <p:blipFill>
            <a:blip r:embed="rId3">
              <a:extLst/>
            </a:blip>
            <a:stretch>
              <a:fillRect/>
            </a:stretch>
          </p:blipFill>
          <p:spPr>
            <a:xfrm>
              <a:off x="0" y="0"/>
              <a:ext cx="3001240" cy="6180182"/>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Rounded Rectangle 3"/>
          <p:cNvSpPr/>
          <p:nvPr/>
        </p:nvSpPr>
        <p:spPr>
          <a:xfrm>
            <a:off x="403225" y="-287867"/>
            <a:ext cx="13825538" cy="1388536"/>
          </a:xfrm>
          <a:prstGeom prst="roundRect">
            <a:avLst>
              <a:gd name="adj" fmla="val 16667"/>
            </a:avLst>
          </a:prstGeom>
          <a:solidFill>
            <a:srgbClr val="0066FF"/>
          </a:solidFill>
          <a:ln w="12700">
            <a:solidFill>
              <a:srgbClr val="F2F2F2"/>
            </a:solidFill>
            <a:miter/>
          </a:ln>
        </p:spPr>
        <p:txBody>
          <a:bodyPr lIns="45718" tIns="45718" rIns="45718" bIns="45718" anchor="ctr"/>
          <a:lstStyle/>
          <a:p>
            <a:pPr/>
          </a:p>
        </p:txBody>
      </p:sp>
      <p:sp>
        <p:nvSpPr>
          <p:cNvPr id="64" name="Login/Register screens"/>
          <p:cNvSpPr txBox="1"/>
          <p:nvPr/>
        </p:nvSpPr>
        <p:spPr>
          <a:xfrm>
            <a:off x="4125665" y="278709"/>
            <a:ext cx="6379065" cy="4743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600">
                <a:solidFill>
                  <a:srgbClr val="FFFFFF"/>
                </a:solidFill>
                <a:latin typeface="Arial"/>
                <a:ea typeface="Arial"/>
                <a:cs typeface="Arial"/>
                <a:sym typeface="Arial"/>
              </a:defRPr>
            </a:lvl1pPr>
          </a:lstStyle>
          <a:p>
            <a:pPr/>
            <a:r>
              <a:t>Create apartment, house or room listing</a:t>
            </a:r>
          </a:p>
        </p:txBody>
      </p:sp>
      <p:grpSp>
        <p:nvGrpSpPr>
          <p:cNvPr id="67" name="Simulator Screenshot - iPhone 15 Pro - 2024-04-19 at 17.43.33.png"/>
          <p:cNvGrpSpPr/>
          <p:nvPr/>
        </p:nvGrpSpPr>
        <p:grpSpPr>
          <a:xfrm>
            <a:off x="950997" y="1481231"/>
            <a:ext cx="3095996" cy="6385606"/>
            <a:chOff x="0" y="0"/>
            <a:chExt cx="3095994" cy="6385605"/>
          </a:xfrm>
        </p:grpSpPr>
        <p:pic>
          <p:nvPicPr>
            <p:cNvPr id="66" name="Simulator Screenshot - iPhone 15 Pro - 2024-04-19 at 17.43.33.png" descr="Simulator Screenshot - iPhone 15 Pro - 2024-04-19 at 17.43.33.png"/>
            <p:cNvPicPr>
              <a:picLocks noChangeAspect="1"/>
            </p:cNvPicPr>
            <p:nvPr/>
          </p:nvPicPr>
          <p:blipFill>
            <a:blip r:embed="rId2">
              <a:extLst/>
            </a:blip>
            <a:stretch>
              <a:fillRect/>
            </a:stretch>
          </p:blipFill>
          <p:spPr>
            <a:xfrm>
              <a:off x="139700" y="139700"/>
              <a:ext cx="2816595" cy="6106206"/>
            </a:xfrm>
            <a:prstGeom prst="rect">
              <a:avLst/>
            </a:prstGeom>
            <a:ln>
              <a:noFill/>
            </a:ln>
            <a:effectLst/>
          </p:spPr>
        </p:pic>
        <p:pic>
          <p:nvPicPr>
            <p:cNvPr id="65" name="Simulator Screenshot - iPhone 15 Pro - 2024-04-19 at 17.43.33.png" descr="Simulator Screenshot - iPhone 15 Pro - 2024-04-19 at 17.43.33.png"/>
            <p:cNvPicPr>
              <a:picLocks noChangeAspect="0"/>
            </p:cNvPicPr>
            <p:nvPr/>
          </p:nvPicPr>
          <p:blipFill>
            <a:blip r:embed="rId3">
              <a:extLst/>
            </a:blip>
            <a:stretch>
              <a:fillRect/>
            </a:stretch>
          </p:blipFill>
          <p:spPr>
            <a:xfrm>
              <a:off x="0" y="0"/>
              <a:ext cx="3095995" cy="6385606"/>
            </a:xfrm>
            <a:prstGeom prst="rect">
              <a:avLst/>
            </a:prstGeom>
            <a:effectLst/>
          </p:spPr>
        </p:pic>
      </p:grpSp>
      <p:sp>
        <p:nvSpPr>
          <p:cNvPr id="68" name="UserDefaults are utilized for storing lightweight data such as user preferences and settings. Keychain is employed for storing sensitive data like passwords and authentication tokens, providing an additional layer of security."/>
          <p:cNvSpPr txBox="1"/>
          <p:nvPr/>
        </p:nvSpPr>
        <p:spPr>
          <a:xfrm>
            <a:off x="8087907" y="3583505"/>
            <a:ext cx="6019561" cy="10625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vl1pPr>
          </a:lstStyle>
          <a:p>
            <a:pPr/>
            <a:r>
              <a:t>UserDefaults are utilized for storing lightweight data such as user preferences and settings. Keychain is employed for storing sensitive data like passwords and authentication tokens, providing an additional layer of security.</a:t>
            </a:r>
          </a:p>
        </p:txBody>
      </p:sp>
      <p:grpSp>
        <p:nvGrpSpPr>
          <p:cNvPr id="71" name="Simulator Screenshot - iPhone 15 Pro - 2024-04-19 at 17.48.13.png"/>
          <p:cNvGrpSpPr/>
          <p:nvPr/>
        </p:nvGrpSpPr>
        <p:grpSpPr>
          <a:xfrm>
            <a:off x="4455359" y="1481231"/>
            <a:ext cx="3095996" cy="6385606"/>
            <a:chOff x="0" y="0"/>
            <a:chExt cx="3095994" cy="6385605"/>
          </a:xfrm>
        </p:grpSpPr>
        <p:pic>
          <p:nvPicPr>
            <p:cNvPr id="70" name="Simulator Screenshot - iPhone 15 Pro - 2024-04-19 at 17.48.13.png" descr="Simulator Screenshot - iPhone 15 Pro - 2024-04-19 at 17.48.13.png"/>
            <p:cNvPicPr>
              <a:picLocks noChangeAspect="1"/>
            </p:cNvPicPr>
            <p:nvPr/>
          </p:nvPicPr>
          <p:blipFill>
            <a:blip r:embed="rId4">
              <a:extLst/>
            </a:blip>
            <a:stretch>
              <a:fillRect/>
            </a:stretch>
          </p:blipFill>
          <p:spPr>
            <a:xfrm>
              <a:off x="139700" y="139700"/>
              <a:ext cx="2816595" cy="6106206"/>
            </a:xfrm>
            <a:prstGeom prst="rect">
              <a:avLst/>
            </a:prstGeom>
            <a:ln>
              <a:noFill/>
            </a:ln>
            <a:effectLst/>
          </p:spPr>
        </p:pic>
        <p:pic>
          <p:nvPicPr>
            <p:cNvPr id="69" name="Simulator Screenshot - iPhone 15 Pro - 2024-04-19 at 17.48.13.png" descr="Simulator Screenshot - iPhone 15 Pro - 2024-04-19 at 17.48.13.png"/>
            <p:cNvPicPr>
              <a:picLocks noChangeAspect="0"/>
            </p:cNvPicPr>
            <p:nvPr/>
          </p:nvPicPr>
          <p:blipFill>
            <a:blip r:embed="rId3">
              <a:extLst/>
            </a:blip>
            <a:stretch>
              <a:fillRect/>
            </a:stretch>
          </p:blipFill>
          <p:spPr>
            <a:xfrm>
              <a:off x="0" y="0"/>
              <a:ext cx="3095995" cy="638560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Rectangle 15"/>
          <p:cNvSpPr/>
          <p:nvPr/>
        </p:nvSpPr>
        <p:spPr>
          <a:xfrm>
            <a:off x="10837332" y="-2"/>
            <a:ext cx="3789982" cy="8229601"/>
          </a:xfrm>
          <a:prstGeom prst="rect">
            <a:avLst/>
          </a:prstGeom>
          <a:solidFill>
            <a:srgbClr val="F2F2F2"/>
          </a:solidFill>
          <a:ln w="12700">
            <a:miter lim="400000"/>
          </a:ln>
        </p:spPr>
        <p:txBody>
          <a:bodyPr lIns="45718" tIns="45718" rIns="45718" bIns="45718" anchor="ctr"/>
          <a:lstStyle/>
          <a:p>
            <a:pPr/>
          </a:p>
        </p:txBody>
      </p:sp>
      <p:sp>
        <p:nvSpPr>
          <p:cNvPr id="74" name="Rectangle 14"/>
          <p:cNvSpPr/>
          <p:nvPr/>
        </p:nvSpPr>
        <p:spPr>
          <a:xfrm>
            <a:off x="4041261" y="1100666"/>
            <a:ext cx="3273938" cy="7128934"/>
          </a:xfrm>
          <a:prstGeom prst="rect">
            <a:avLst/>
          </a:prstGeom>
          <a:solidFill>
            <a:srgbClr val="F2F2F2"/>
          </a:solidFill>
          <a:ln w="12700">
            <a:miter lim="400000"/>
          </a:ln>
        </p:spPr>
        <p:txBody>
          <a:bodyPr lIns="45718" tIns="45718" rIns="45718" bIns="45718" anchor="ctr"/>
          <a:lstStyle/>
          <a:p>
            <a:pPr/>
          </a:p>
        </p:txBody>
      </p:sp>
      <p:sp>
        <p:nvSpPr>
          <p:cNvPr id="75" name="Rounded Rectangle 3"/>
          <p:cNvSpPr/>
          <p:nvPr/>
        </p:nvSpPr>
        <p:spPr>
          <a:xfrm>
            <a:off x="403225" y="-287867"/>
            <a:ext cx="13825538" cy="1388536"/>
          </a:xfrm>
          <a:prstGeom prst="roundRect">
            <a:avLst>
              <a:gd name="adj" fmla="val 16667"/>
            </a:avLst>
          </a:prstGeom>
          <a:solidFill>
            <a:srgbClr val="0066FF"/>
          </a:solidFill>
          <a:ln w="12700">
            <a:solidFill>
              <a:srgbClr val="F2F2F2"/>
            </a:solidFill>
            <a:miter/>
          </a:ln>
        </p:spPr>
        <p:txBody>
          <a:bodyPr lIns="45718" tIns="45718" rIns="45718" bIns="45718" anchor="ctr"/>
          <a:lstStyle/>
          <a:p>
            <a:pPr/>
          </a:p>
        </p:txBody>
      </p:sp>
      <p:sp>
        <p:nvSpPr>
          <p:cNvPr id="76" name="Login/Register screens"/>
          <p:cNvSpPr txBox="1"/>
          <p:nvPr/>
        </p:nvSpPr>
        <p:spPr>
          <a:xfrm>
            <a:off x="3312015" y="278709"/>
            <a:ext cx="8006365" cy="4743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600">
                <a:solidFill>
                  <a:srgbClr val="FFFFFF"/>
                </a:solidFill>
                <a:latin typeface="Arial"/>
                <a:ea typeface="Arial"/>
                <a:cs typeface="Arial"/>
                <a:sym typeface="Arial"/>
              </a:defRPr>
            </a:lvl1pPr>
          </a:lstStyle>
          <a:p>
            <a:pPr/>
            <a:r>
              <a:t>iOS Application Architecture and Design Overview</a:t>
            </a:r>
          </a:p>
        </p:txBody>
      </p:sp>
      <p:sp>
        <p:nvSpPr>
          <p:cNvPr id="77" name="Architecture Pattern:…"/>
          <p:cNvSpPr txBox="1"/>
          <p:nvPr/>
        </p:nvSpPr>
        <p:spPr>
          <a:xfrm>
            <a:off x="-18787" y="5355621"/>
            <a:ext cx="4041255" cy="667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latin typeface="Arial"/>
                <a:ea typeface="Arial"/>
                <a:cs typeface="Arial"/>
                <a:sym typeface="Arial"/>
              </a:defRPr>
            </a:pPr>
            <a:r>
              <a:t>MVVM </a:t>
            </a:r>
            <a:br/>
            <a:r>
              <a:t>(Model-View-ViewModel)</a:t>
            </a:r>
          </a:p>
        </p:txBody>
      </p:sp>
      <p:sp>
        <p:nvSpPr>
          <p:cNvPr id="78" name="Design Patterns:…"/>
          <p:cNvSpPr txBox="1"/>
          <p:nvPr/>
        </p:nvSpPr>
        <p:spPr>
          <a:xfrm>
            <a:off x="4895905" y="5501671"/>
            <a:ext cx="2294385" cy="3752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indent="139700">
              <a:defRPr sz="2000">
                <a:latin typeface="Arial"/>
                <a:ea typeface="Arial"/>
                <a:cs typeface="Arial"/>
                <a:sym typeface="Arial"/>
              </a:defRPr>
            </a:lvl1pPr>
          </a:lstStyle>
          <a:p>
            <a:pPr/>
            <a:r>
              <a:t>Core Data</a:t>
            </a:r>
          </a:p>
        </p:txBody>
      </p:sp>
      <p:sp>
        <p:nvSpPr>
          <p:cNvPr id="79" name="Key Methods Utilized:…"/>
          <p:cNvSpPr txBox="1"/>
          <p:nvPr/>
        </p:nvSpPr>
        <p:spPr>
          <a:xfrm>
            <a:off x="8063727" y="5368385"/>
            <a:ext cx="2491760" cy="667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39700">
              <a:defRPr sz="2000">
                <a:latin typeface="Arial"/>
                <a:ea typeface="Arial"/>
                <a:cs typeface="Arial"/>
                <a:sym typeface="Arial"/>
              </a:defRPr>
            </a:pPr>
            <a:r>
              <a:t>UserDefaults</a:t>
            </a:r>
          </a:p>
          <a:p>
            <a:pPr indent="139700">
              <a:defRPr sz="2000">
                <a:latin typeface="Arial"/>
                <a:ea typeface="Arial"/>
                <a:cs typeface="Arial"/>
                <a:sym typeface="Arial"/>
              </a:defRPr>
            </a:pPr>
            <a:r>
              <a:t>Keychain</a:t>
            </a:r>
          </a:p>
        </p:txBody>
      </p:sp>
      <p:sp>
        <p:nvSpPr>
          <p:cNvPr id="80" name="Network Framework:…"/>
          <p:cNvSpPr txBox="1"/>
          <p:nvPr/>
        </p:nvSpPr>
        <p:spPr>
          <a:xfrm>
            <a:off x="10818545" y="5368385"/>
            <a:ext cx="3793069" cy="66732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139700" algn="ctr">
              <a:defRPr sz="2000">
                <a:latin typeface="Arial"/>
                <a:ea typeface="Arial"/>
                <a:cs typeface="Arial"/>
                <a:sym typeface="Arial"/>
              </a:defRPr>
            </a:pPr>
            <a:r>
              <a:t>Snapkit</a:t>
            </a:r>
          </a:p>
          <a:p>
            <a:pPr indent="139700" algn="ctr">
              <a:defRPr sz="2000">
                <a:latin typeface="Arial"/>
                <a:ea typeface="Arial"/>
                <a:cs typeface="Arial"/>
                <a:sym typeface="Arial"/>
              </a:defRPr>
            </a:pPr>
            <a:r>
              <a:t>Lottie</a:t>
            </a:r>
          </a:p>
        </p:txBody>
      </p:sp>
      <p:sp>
        <p:nvSpPr>
          <p:cNvPr id="81" name="Straight Connector 7"/>
          <p:cNvSpPr/>
          <p:nvPr/>
        </p:nvSpPr>
        <p:spPr>
          <a:xfrm flipH="1">
            <a:off x="4041261" y="1100666"/>
            <a:ext cx="1" cy="7128934"/>
          </a:xfrm>
          <a:prstGeom prst="line">
            <a:avLst/>
          </a:prstGeom>
          <a:ln w="12700">
            <a:solidFill>
              <a:srgbClr val="DDDDDD"/>
            </a:solidFill>
            <a:miter/>
          </a:ln>
        </p:spPr>
        <p:txBody>
          <a:bodyPr lIns="45718" tIns="45718" rIns="45718" bIns="45718"/>
          <a:lstStyle/>
          <a:p>
            <a:pPr/>
          </a:p>
        </p:txBody>
      </p:sp>
      <p:sp>
        <p:nvSpPr>
          <p:cNvPr id="82" name="Straight Connector 8"/>
          <p:cNvSpPr/>
          <p:nvPr/>
        </p:nvSpPr>
        <p:spPr>
          <a:xfrm flipH="1">
            <a:off x="7315199" y="1100666"/>
            <a:ext cx="1" cy="7128934"/>
          </a:xfrm>
          <a:prstGeom prst="line">
            <a:avLst/>
          </a:prstGeom>
          <a:ln w="12700">
            <a:solidFill>
              <a:srgbClr val="DDDDDD"/>
            </a:solidFill>
            <a:miter/>
          </a:ln>
        </p:spPr>
        <p:txBody>
          <a:bodyPr lIns="45718" tIns="45718" rIns="45718" bIns="45718"/>
          <a:lstStyle/>
          <a:p>
            <a:pPr/>
          </a:p>
        </p:txBody>
      </p:sp>
      <p:sp>
        <p:nvSpPr>
          <p:cNvPr id="83" name="Straight Connector 10"/>
          <p:cNvSpPr/>
          <p:nvPr/>
        </p:nvSpPr>
        <p:spPr>
          <a:xfrm flipH="1">
            <a:off x="10837329" y="1100665"/>
            <a:ext cx="1" cy="7128935"/>
          </a:xfrm>
          <a:prstGeom prst="line">
            <a:avLst/>
          </a:prstGeom>
          <a:ln w="12700">
            <a:solidFill>
              <a:srgbClr val="DDDDDD"/>
            </a:solidFill>
            <a:miter/>
          </a:ln>
        </p:spPr>
        <p:txBody>
          <a:bodyPr lIns="45718" tIns="45718" rIns="45718" bIns="45718"/>
          <a:lstStyle/>
          <a:p>
            <a:pPr/>
          </a:p>
        </p:txBody>
      </p:sp>
      <p:sp>
        <p:nvSpPr>
          <p:cNvPr id="84" name="TextBox 6"/>
          <p:cNvSpPr txBox="1"/>
          <p:nvPr/>
        </p:nvSpPr>
        <p:spPr>
          <a:xfrm>
            <a:off x="-1" y="2089143"/>
            <a:ext cx="4044352" cy="4124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200">
                <a:latin typeface="Arial"/>
                <a:ea typeface="Arial"/>
                <a:cs typeface="Arial"/>
                <a:sym typeface="Arial"/>
              </a:defRPr>
            </a:lvl1pPr>
          </a:lstStyle>
          <a:p>
            <a:pPr/>
            <a:r>
              <a:t>Architecture Pattern</a:t>
            </a:r>
          </a:p>
        </p:txBody>
      </p:sp>
      <p:sp>
        <p:nvSpPr>
          <p:cNvPr id="85" name="TextBox 9"/>
          <p:cNvSpPr txBox="1"/>
          <p:nvPr/>
        </p:nvSpPr>
        <p:spPr>
          <a:xfrm>
            <a:off x="4038172" y="2089143"/>
            <a:ext cx="3258766" cy="4124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200">
                <a:latin typeface="Arial"/>
                <a:ea typeface="Arial"/>
                <a:cs typeface="Arial"/>
                <a:sym typeface="Arial"/>
              </a:defRPr>
            </a:lvl1pPr>
          </a:lstStyle>
          <a:p>
            <a:pPr/>
            <a:r>
              <a:t>Local Database</a:t>
            </a:r>
          </a:p>
        </p:txBody>
      </p:sp>
      <p:sp>
        <p:nvSpPr>
          <p:cNvPr id="86" name="TextBox 11"/>
          <p:cNvSpPr txBox="1"/>
          <p:nvPr/>
        </p:nvSpPr>
        <p:spPr>
          <a:xfrm>
            <a:off x="7333460" y="2084513"/>
            <a:ext cx="3485599" cy="4124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200">
                <a:latin typeface="Arial"/>
                <a:ea typeface="Arial"/>
                <a:cs typeface="Arial"/>
                <a:sym typeface="Arial"/>
              </a:defRPr>
            </a:lvl1pPr>
          </a:lstStyle>
          <a:p>
            <a:pPr/>
            <a:r>
              <a:t>Key Methods Utilized</a:t>
            </a:r>
          </a:p>
        </p:txBody>
      </p:sp>
      <p:sp>
        <p:nvSpPr>
          <p:cNvPr id="87" name="TextBox 12"/>
          <p:cNvSpPr txBox="1"/>
          <p:nvPr/>
        </p:nvSpPr>
        <p:spPr>
          <a:xfrm>
            <a:off x="10855606" y="2084513"/>
            <a:ext cx="3771704" cy="41249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2200">
                <a:latin typeface="Arial"/>
                <a:ea typeface="Arial"/>
                <a:cs typeface="Arial"/>
                <a:sym typeface="Arial"/>
              </a:defRPr>
            </a:lvl1pPr>
          </a:lstStyle>
          <a:p>
            <a:pPr/>
            <a:r>
              <a:t>Libraries</a:t>
            </a:r>
          </a:p>
        </p:txBody>
      </p:sp>
      <p:sp>
        <p:nvSpPr>
          <p:cNvPr id="88" name="Straight Arrow Connector 20"/>
          <p:cNvSpPr/>
          <p:nvPr/>
        </p:nvSpPr>
        <p:spPr>
          <a:xfrm flipH="1">
            <a:off x="2051222" y="2937221"/>
            <a:ext cx="3" cy="1955622"/>
          </a:xfrm>
          <a:prstGeom prst="line">
            <a:avLst/>
          </a:prstGeom>
          <a:ln w="228600">
            <a:solidFill>
              <a:srgbClr val="0066FF"/>
            </a:solidFill>
            <a:miter/>
            <a:tailEnd type="triangle"/>
          </a:ln>
        </p:spPr>
        <p:txBody>
          <a:bodyPr lIns="45718" tIns="45718" rIns="45718" bIns="45718"/>
          <a:lstStyle/>
          <a:p>
            <a:pPr/>
          </a:p>
        </p:txBody>
      </p:sp>
      <p:sp>
        <p:nvSpPr>
          <p:cNvPr id="89" name="Straight Arrow Connector 22"/>
          <p:cNvSpPr/>
          <p:nvPr/>
        </p:nvSpPr>
        <p:spPr>
          <a:xfrm>
            <a:off x="5716841" y="2937221"/>
            <a:ext cx="3" cy="1955622"/>
          </a:xfrm>
          <a:prstGeom prst="line">
            <a:avLst/>
          </a:prstGeom>
          <a:ln w="228600">
            <a:solidFill>
              <a:srgbClr val="0066FF"/>
            </a:solidFill>
            <a:miter/>
            <a:tailEnd type="triangle"/>
          </a:ln>
        </p:spPr>
        <p:txBody>
          <a:bodyPr lIns="45718" tIns="45718" rIns="45718" bIns="45718"/>
          <a:lstStyle/>
          <a:p>
            <a:pPr/>
          </a:p>
        </p:txBody>
      </p:sp>
      <p:sp>
        <p:nvSpPr>
          <p:cNvPr id="90" name="Straight Arrow Connector 23"/>
          <p:cNvSpPr/>
          <p:nvPr/>
        </p:nvSpPr>
        <p:spPr>
          <a:xfrm>
            <a:off x="9109749" y="2937221"/>
            <a:ext cx="3" cy="1955622"/>
          </a:xfrm>
          <a:prstGeom prst="line">
            <a:avLst/>
          </a:prstGeom>
          <a:ln w="228600">
            <a:solidFill>
              <a:srgbClr val="0066FF"/>
            </a:solidFill>
            <a:miter/>
            <a:tailEnd type="triangle"/>
          </a:ln>
        </p:spPr>
        <p:txBody>
          <a:bodyPr lIns="45718" tIns="45718" rIns="45718" bIns="45718"/>
          <a:lstStyle/>
          <a:p>
            <a:pPr/>
          </a:p>
        </p:txBody>
      </p:sp>
      <p:sp>
        <p:nvSpPr>
          <p:cNvPr id="91" name="Straight Arrow Connector 24"/>
          <p:cNvSpPr/>
          <p:nvPr/>
        </p:nvSpPr>
        <p:spPr>
          <a:xfrm>
            <a:off x="12679117" y="2937221"/>
            <a:ext cx="5" cy="1955622"/>
          </a:xfrm>
          <a:prstGeom prst="line">
            <a:avLst/>
          </a:prstGeom>
          <a:ln w="228600">
            <a:solidFill>
              <a:srgbClr val="0066FF"/>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 name="Screen Recording 2024-04-19 at 17.51.21.mov" descr="Screen Recording 2024-04-19 at 17.51.21.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465705" y="0"/>
            <a:ext cx="3698990" cy="8229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033" fill="hold"/>
                                        <p:tgtEl>
                                          <p:spTgt spid="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3"/>
                </p:tgtEl>
              </p:cMediaNode>
            </p:video>
            <p:seq concurrent="1" prevAc="none" nextAc="seek">
              <p:cTn id="8" evtFilter="cancelBubble" nodeType="interactiveSeq" restart="whenNotActive" fill="hold">
                <p:stCondLst>
                  <p:cond delay="0" evt="onClick">
                    <p:tgtEl>
                      <p:spTgt spid="9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93"/>
                                        </p:tgtEl>
                                      </p:cBhvr>
                                    </p:cmd>
                                  </p:childTnLst>
                                </p:cTn>
                              </p:par>
                            </p:childTnLst>
                          </p:cTn>
                        </p:par>
                      </p:childTnLst>
                    </p:cTn>
                  </p:par>
                </p:childTnLst>
              </p:cTn>
              <p:nextCondLst>
                <p:cond delay="0" evt="onClick">
                  <p:tgtEl>
                    <p:spTgt spid="9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Text 2"/>
          <p:cNvSpPr txBox="1"/>
          <p:nvPr/>
        </p:nvSpPr>
        <p:spPr>
          <a:xfrm>
            <a:off x="4390522" y="3192753"/>
            <a:ext cx="5849356" cy="18440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b="1" sz="6100">
                <a:solidFill>
                  <a:srgbClr val="0066FF">
                    <a:alpha val="84222"/>
                  </a:srgbClr>
                </a:solidFill>
                <a:latin typeface="Arial"/>
                <a:ea typeface="Arial"/>
                <a:cs typeface="Arial"/>
                <a:sym typeface="Arial"/>
              </a:defRPr>
            </a:lvl1pPr>
          </a:lstStyle>
          <a:p>
            <a:pPr/>
            <a:r>
              <a:t>Thank you for your attention!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